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20" r:id="rId3"/>
    <p:sldId id="259" r:id="rId4"/>
    <p:sldId id="260" r:id="rId5"/>
    <p:sldId id="262" r:id="rId6"/>
    <p:sldId id="263" r:id="rId7"/>
    <p:sldId id="261" r:id="rId8"/>
    <p:sldId id="321" r:id="rId9"/>
    <p:sldId id="264" r:id="rId10"/>
    <p:sldId id="265" r:id="rId11"/>
    <p:sldId id="308" r:id="rId12"/>
    <p:sldId id="309" r:id="rId13"/>
    <p:sldId id="312" r:id="rId14"/>
    <p:sldId id="266" r:id="rId15"/>
    <p:sldId id="267" r:id="rId16"/>
    <p:sldId id="268" r:id="rId17"/>
    <p:sldId id="269" r:id="rId18"/>
    <p:sldId id="311" r:id="rId19"/>
    <p:sldId id="270" r:id="rId20"/>
    <p:sldId id="310" r:id="rId21"/>
    <p:sldId id="271" r:id="rId22"/>
    <p:sldId id="289" r:id="rId23"/>
    <p:sldId id="290" r:id="rId24"/>
    <p:sldId id="291" r:id="rId25"/>
    <p:sldId id="292" r:id="rId26"/>
    <p:sldId id="293" r:id="rId27"/>
    <p:sldId id="322" r:id="rId28"/>
    <p:sldId id="272" r:id="rId29"/>
    <p:sldId id="281" r:id="rId30"/>
    <p:sldId id="273" r:id="rId31"/>
    <p:sldId id="297" r:id="rId32"/>
    <p:sldId id="285" r:id="rId33"/>
    <p:sldId id="286" r:id="rId34"/>
    <p:sldId id="328" r:id="rId35"/>
    <p:sldId id="274" r:id="rId36"/>
    <p:sldId id="282" r:id="rId37"/>
    <p:sldId id="275" r:id="rId38"/>
    <p:sldId id="288" r:id="rId39"/>
    <p:sldId id="283" r:id="rId40"/>
    <p:sldId id="284" r:id="rId41"/>
    <p:sldId id="323" r:id="rId42"/>
    <p:sldId id="317" r:id="rId43"/>
    <p:sldId id="307" r:id="rId44"/>
    <p:sldId id="304" r:id="rId45"/>
    <p:sldId id="319" r:id="rId46"/>
    <p:sldId id="325" r:id="rId47"/>
    <p:sldId id="314" r:id="rId48"/>
    <p:sldId id="316" r:id="rId49"/>
    <p:sldId id="315" r:id="rId50"/>
    <p:sldId id="295" r:id="rId51"/>
    <p:sldId id="318" r:id="rId52"/>
    <p:sldId id="326" r:id="rId53"/>
    <p:sldId id="327" r:id="rId54"/>
    <p:sldId id="27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5159" autoAdjust="0"/>
  </p:normalViewPr>
  <p:slideViewPr>
    <p:cSldViewPr snapToGrid="0">
      <p:cViewPr varScale="1">
        <p:scale>
          <a:sx n="79" d="100"/>
          <a:sy n="79" d="100"/>
        </p:scale>
        <p:origin x="77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AD5B6-34E9-4BE4-82D2-B9D0613DD301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F836E-9278-4E27-913A-0BA4D13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2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Tool:</a:t>
            </a:r>
          </a:p>
          <a:p>
            <a:r>
              <a:rPr lang="en-US" dirty="0"/>
              <a:t>Debug: </a:t>
            </a:r>
            <a:r>
              <a:rPr lang="en-US" dirty="0" err="1"/>
              <a:t>gdb</a:t>
            </a:r>
            <a:r>
              <a:rPr lang="en-US" dirty="0"/>
              <a:t>, dlv</a:t>
            </a:r>
          </a:p>
          <a:p>
            <a:r>
              <a:rPr lang="en-US" dirty="0"/>
              <a:t>IDE: </a:t>
            </a:r>
            <a:r>
              <a:rPr lang="en-US" dirty="0" err="1"/>
              <a:t>Goland</a:t>
            </a:r>
            <a:r>
              <a:rPr lang="en-US" dirty="0"/>
              <a:t>, </a:t>
            </a:r>
            <a:r>
              <a:rPr lang="en-US" dirty="0" err="1"/>
              <a:t>LiteIDE</a:t>
            </a:r>
            <a:r>
              <a:rPr lang="en-US" dirty="0"/>
              <a:t>, vim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836E-9278-4E27-913A-0BA4D13E1F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2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836E-9278-4E27-913A-0BA4D13E1F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60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CE458-6618-4BD0-96F7-DDCB4549070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388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7875-3E48-438C-ACDF-2473129F5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39D9B-B990-4969-A0CC-2E6853784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E66FF-15AB-4AD0-B6E2-E86BB2F6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D9C-A6A9-4354-A306-4A8C14C76A40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79E8F-57C2-4538-8C5D-4B2C8696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6D16A-8DC5-4EFC-81F6-3F45010EF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27441-176A-4189-A152-220B65ADB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22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6309-124D-4BE8-BFC6-388345D34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2B3D35-BE8D-45AB-BC2D-BB9353048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5D6AF-1DBB-44F4-904B-5E739586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D9C-A6A9-4354-A306-4A8C14C76A40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AA75A-98DE-4BC0-B9FF-8E17BBC2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F5572-5635-45A1-8911-E0DCB0C79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27441-176A-4189-A152-220B65ADB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04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BECA5-0422-4879-B26F-0910C732E0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756E0-F0FF-42A5-A393-351CF38B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9C6D0-EDD6-404E-9795-AA899746F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D9C-A6A9-4354-A306-4A8C14C76A40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9D623-57A7-48E0-9047-5F1BFD87F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CEDB0-E2EB-40C6-8F5F-D08F807D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27441-176A-4189-A152-220B65ADB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ED10-EF2F-43CE-8292-F684289C0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A0EC0-AA39-4140-B05A-B8CC3F945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FBD5A-50FB-4080-AD04-B42D47BD9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D9C-A6A9-4354-A306-4A8C14C76A40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379D3-CAAB-484F-B279-0AAE46FD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E4274-59A1-44CE-846B-A4DB1E62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27441-176A-4189-A152-220B65ADB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47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13BC-4CE6-4E24-9229-6FCC3B32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936B0-6BAA-4B30-8207-70C834A68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B42BA-1324-4A23-A3AD-D3E3B681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D9C-A6A9-4354-A306-4A8C14C76A40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0058C-5014-4E90-85BD-0BF84627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A768F-9D23-4667-884A-D51DDB7DC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27441-176A-4189-A152-220B65ADB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3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DAB4-C8F2-4398-A13C-57E363239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03770-716D-4C3B-945F-B38709C6F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FC152-2529-49B4-A167-C4060890D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74A7C-9B7D-49CD-805A-89320B788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D9C-A6A9-4354-A306-4A8C14C76A40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3F1D6-8A73-4BA4-9A8A-E02EFC527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90346-A1B6-4450-8773-9E2E1F73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27441-176A-4189-A152-220B65ADB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1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4193-5B55-47A6-A074-27DDC3C1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418E-7112-4876-86EC-F5A43BB34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B088E-D677-4DA2-B18C-D1EB6BB02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308F7C-3A92-477F-B6E8-EE31AAB42A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BFDE87-B5A6-4AEE-970E-C27797D004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6DCD12-D90F-445E-AC02-5BE52CD0C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D9C-A6A9-4354-A306-4A8C14C76A40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67F77-F924-4124-B226-F3659B4E2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DB15A1-A0FB-4574-BD7B-701BF077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27441-176A-4189-A152-220B65ADB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39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CB31-70A3-4E62-9317-F5109878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AEF075-E50B-4014-98F0-406121CB4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D9C-A6A9-4354-A306-4A8C14C76A40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0AAB6-459C-427E-B9C2-50677801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F8992-BC0A-435C-AB0C-A59C6FE9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27441-176A-4189-A152-220B65ADB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3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750BBB-5DA4-4877-97E4-56EE34557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D9C-A6A9-4354-A306-4A8C14C76A40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5B25A2-60C7-4CAE-AF0B-1BAE51A6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E2627-F605-45C9-97B0-0DBF1049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27441-176A-4189-A152-220B65ADB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75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8BF5-0066-4299-AF03-C18A81F74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1182E-4A4D-41E0-9132-EABB591A1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CBCAC-8B9D-4F61-92C3-1D3DEF854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29880-F458-4623-ACCB-09E4C25B2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D9C-A6A9-4354-A306-4A8C14C76A40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33826-0034-441D-A0BB-0B1752BF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F14D6-7DC0-4EF5-8279-A47E10E3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27441-176A-4189-A152-220B65ADB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43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FDE90-31B6-4BB7-82F9-0749749E0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FAFBDF-1781-4141-8259-291A5356E2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DF48A-73E0-4C35-BB79-41A81C352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FD7BC-BD23-4B34-AABE-FFA0C487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D9C-A6A9-4354-A306-4A8C14C76A40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6746C-F2B9-440A-A0DE-BAA34880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83F0D-8A0A-4913-BE5D-A590B6C8B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27441-176A-4189-A152-220B65ADB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0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9A1874-62A3-472F-BD39-179BF854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6A3D6-ED19-4484-ACBD-7E71B7AF2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7887A-6161-4CB8-9CB3-682F3B1667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18D9C-A6A9-4354-A306-4A8C14C76A40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93175-F0CE-4E2B-962C-B021DC614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DDD8-2CD4-4DF4-937F-8A7D55CE4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27441-176A-4189-A152-220B65ADB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21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nning.com/books/go-in-action" TargetMode="External"/><Relationship Id="rId3" Type="http://schemas.openxmlformats.org/officeDocument/2006/relationships/hyperlink" Target="https://golang.org/doc/" TargetMode="External"/><Relationship Id="rId7" Type="http://schemas.openxmlformats.org/officeDocument/2006/relationships/hyperlink" Target="https://www.amazon.com/Programming-Go-Creating-Applications-Developers/dp/0321774639" TargetMode="External"/><Relationship Id="rId2" Type="http://schemas.openxmlformats.org/officeDocument/2006/relationships/hyperlink" Target="https://golang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nning.com/books/go-web-programming" TargetMode="External"/><Relationship Id="rId5" Type="http://schemas.openxmlformats.org/officeDocument/2006/relationships/hyperlink" Target="http://shop.oreilly.com/product/0636920046516.do" TargetMode="External"/><Relationship Id="rId10" Type="http://schemas.openxmlformats.org/officeDocument/2006/relationships/hyperlink" Target="https://book.douban.com/subject/26832468/" TargetMode="External"/><Relationship Id="rId4" Type="http://schemas.openxmlformats.org/officeDocument/2006/relationships/hyperlink" Target="https://www.golang-book.com/books/intro" TargetMode="External"/><Relationship Id="rId9" Type="http://schemas.openxmlformats.org/officeDocument/2006/relationships/hyperlink" Target="https://book.douban.com/subject/11577300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7444-4494-4A5C-98AF-B0AE615A74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A65B8-4B1E-4360-ABBC-188144A48B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Wenzhe</a:t>
            </a:r>
            <a:r>
              <a:rPr lang="en-US" dirty="0"/>
              <a:t> Liu</a:t>
            </a:r>
          </a:p>
        </p:txBody>
      </p:sp>
    </p:spTree>
    <p:extLst>
      <p:ext uri="{BB962C8B-B14F-4D97-AF65-F5344CB8AC3E}">
        <p14:creationId xmlns:p14="http://schemas.microsoft.com/office/powerpoint/2010/main" val="77405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57531B-53B3-4F9E-B3E2-6105FD421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55"/>
            <a:ext cx="12192000" cy="687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96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4709A-065B-4746-883F-015DFBA2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60" y="0"/>
            <a:ext cx="8910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1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30D413-0C54-4376-98E2-3FCB0477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25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2AE946-6E50-4A31-9BED-4DE8C75BF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156"/>
            <a:ext cx="12192000" cy="69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0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66C867-95FE-4A1D-AD79-A73B16E4B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" y="0"/>
            <a:ext cx="12150098" cy="487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C298BB-A1B1-49A1-A927-9C9F3CB67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63" y="843597"/>
            <a:ext cx="4352925" cy="31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0BDCFA-66D4-4431-B772-CA1357A3C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" y="4876800"/>
            <a:ext cx="12154536" cy="19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30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B0B30-957A-45A9-B966-CCE3F1509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4" y="0"/>
            <a:ext cx="12158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41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BB5E05-9711-4F2C-B65D-10679861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95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3CCBD-5104-4C16-83D4-30B376ACE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0"/>
            <a:ext cx="12192000" cy="6843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51B9CA-B822-4D64-AF81-317998766D5E}"/>
              </a:ext>
            </a:extLst>
          </p:cNvPr>
          <p:cNvSpPr txBox="1"/>
          <p:nvPr/>
        </p:nvSpPr>
        <p:spPr>
          <a:xfrm>
            <a:off x="4737370" y="418289"/>
            <a:ext cx="2207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func g() {</a:t>
            </a:r>
          </a:p>
          <a:p>
            <a:r>
              <a:rPr lang="en-US" dirty="0">
                <a:solidFill>
                  <a:schemeClr val="bg1"/>
                </a:solidFill>
              </a:rPr>
              <a:t>    panic(“reason”)</a:t>
            </a:r>
          </a:p>
          <a:p>
            <a:r>
              <a:rPr lang="en-US" dirty="0">
                <a:solidFill>
                  <a:schemeClr val="bg1"/>
                </a:solidFill>
              </a:rPr>
              <a:t>    // should not reach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41963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CC6C84-3471-45E9-85F0-89ED61FFD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0" y="300355"/>
            <a:ext cx="10629900" cy="1543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5DAA40-5494-4D0B-957B-6B299385A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" y="2251710"/>
            <a:ext cx="3341239" cy="1141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B497D6-ED68-45E8-89DE-66490F1C3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" y="3591242"/>
            <a:ext cx="5050790" cy="3030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ADE85F-81C8-4693-B096-B543B44C8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640" y="2251710"/>
            <a:ext cx="5049520" cy="424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50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B01FF-48D2-4795-853A-26A36E8A0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2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A2CC-9207-43BC-A918-047AD42E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FCD06-1643-4E2D-8272-8602BD621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Introduction</a:t>
            </a:r>
          </a:p>
          <a:p>
            <a:r>
              <a:rPr lang="en-US" dirty="0"/>
              <a:t>Gramma</a:t>
            </a:r>
          </a:p>
          <a:p>
            <a:r>
              <a:rPr lang="en-US" dirty="0"/>
              <a:t>Concurrency</a:t>
            </a:r>
          </a:p>
          <a:p>
            <a:r>
              <a:rPr lang="en-US" dirty="0"/>
              <a:t>Libraries &amp; tools</a:t>
            </a:r>
          </a:p>
          <a:p>
            <a:r>
              <a:rPr lang="en-US" dirty="0"/>
              <a:t>Integrate/compare with other languages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124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239D62-B63E-400A-AA03-6D491287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83" y="1336640"/>
            <a:ext cx="6076950" cy="1895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4CEE2A-9B76-4F78-B586-2C536BB56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63" y="4520895"/>
            <a:ext cx="4733925" cy="1190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293B6-7742-473B-A576-BD409B3E476A}"/>
              </a:ext>
            </a:extLst>
          </p:cNvPr>
          <p:cNvSpPr txBox="1"/>
          <p:nvPr/>
        </p:nvSpPr>
        <p:spPr>
          <a:xfrm>
            <a:off x="533937" y="3677920"/>
            <a:ext cx="647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Interfaces are satisfied implicitly.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208C4-4D62-41E6-B546-ACC3A4780236}"/>
              </a:ext>
            </a:extLst>
          </p:cNvPr>
          <p:cNvSpPr txBox="1"/>
          <p:nvPr/>
        </p:nvSpPr>
        <p:spPr>
          <a:xfrm>
            <a:off x="533937" y="386080"/>
            <a:ext cx="756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New type can be an alias to other type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DA93CA-3413-4536-BB6A-68B041447420}"/>
              </a:ext>
            </a:extLst>
          </p:cNvPr>
          <p:cNvSpPr/>
          <p:nvPr/>
        </p:nvSpPr>
        <p:spPr>
          <a:xfrm>
            <a:off x="6296432" y="4510735"/>
            <a:ext cx="4798288" cy="11906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</a:rPr>
              <a:t>var p Positiver = Number(3)</a:t>
            </a:r>
          </a:p>
          <a:p>
            <a:r>
              <a:rPr lang="en-US" sz="2800" dirty="0">
                <a:solidFill>
                  <a:schemeClr val="bg1"/>
                </a:solidFill>
              </a:rPr>
              <a:t>p.Positive()</a:t>
            </a:r>
          </a:p>
        </p:txBody>
      </p:sp>
    </p:spTree>
    <p:extLst>
      <p:ext uri="{BB962C8B-B14F-4D97-AF65-F5344CB8AC3E}">
        <p14:creationId xmlns:p14="http://schemas.microsoft.com/office/powerpoint/2010/main" val="3015135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CC3E5C-17FF-4546-9CEA-C8D901151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500" y="0"/>
            <a:ext cx="886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15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73AAE-3258-4E2F-8F37-6F9E20FF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61" y="619631"/>
            <a:ext cx="5591175" cy="521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6EE163-B6AD-4BCD-83C3-31960DB0318E}"/>
              </a:ext>
            </a:extLst>
          </p:cNvPr>
          <p:cNvSpPr/>
          <p:nvPr/>
        </p:nvSpPr>
        <p:spPr>
          <a:xfrm>
            <a:off x="5757001" y="1989467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92934"/>
                </a:solidFill>
                <a:latin typeface="HelveticaNeue"/>
              </a:rPr>
              <a:t>Doubly-linked list implementation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38F096-B890-499E-8D31-777D18FC2D33}"/>
              </a:ext>
            </a:extLst>
          </p:cNvPr>
          <p:cNvSpPr/>
          <p:nvPr/>
        </p:nvSpPr>
        <p:spPr>
          <a:xfrm>
            <a:off x="5757001" y="2398027"/>
            <a:ext cx="1582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92934"/>
                </a:solidFill>
                <a:latin typeface="HelveticaNeue"/>
              </a:rPr>
              <a:t>A circular ‘list’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D68A2F-1C79-424D-ABA5-AA853E417F0E}"/>
              </a:ext>
            </a:extLst>
          </p:cNvPr>
          <p:cNvSpPr/>
          <p:nvPr/>
        </p:nvSpPr>
        <p:spPr>
          <a:xfrm>
            <a:off x="5735772" y="2806587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92934"/>
                </a:solidFill>
                <a:latin typeface="HelveticaNeue"/>
              </a:rPr>
              <a:t>Implements a “min-heap”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822EF-366D-4DA7-B764-82F520B76986}"/>
              </a:ext>
            </a:extLst>
          </p:cNvPr>
          <p:cNvSpPr txBox="1"/>
          <p:nvPr/>
        </p:nvSpPr>
        <p:spPr>
          <a:xfrm>
            <a:off x="5757001" y="403019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Hash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07C120-DC4E-48C1-AE1D-3C22C1F3243F}"/>
              </a:ext>
            </a:extLst>
          </p:cNvPr>
          <p:cNvSpPr txBox="1"/>
          <p:nvPr/>
        </p:nvSpPr>
        <p:spPr>
          <a:xfrm>
            <a:off x="5757001" y="4438751"/>
            <a:ext cx="1006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 list</a:t>
            </a:r>
          </a:p>
        </p:txBody>
      </p:sp>
    </p:spTree>
    <p:extLst>
      <p:ext uri="{BB962C8B-B14F-4D97-AF65-F5344CB8AC3E}">
        <p14:creationId xmlns:p14="http://schemas.microsoft.com/office/powerpoint/2010/main" val="2055517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09D4B0-C13F-4D63-85C6-07611C2EE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609600"/>
            <a:ext cx="8991600" cy="563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A81153-0466-49A6-A8AF-9EA23AADF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83" y="3981450"/>
            <a:ext cx="8096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71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73FFC4-46AF-4D4F-8446-F9EAFCE6E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88" y="525088"/>
            <a:ext cx="4667250" cy="5010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D4E9BC-0E8B-46E2-9749-71F42109C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343" y="651752"/>
            <a:ext cx="6946884" cy="511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6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DF00EB-2299-449E-B552-668DB755A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38100"/>
            <a:ext cx="950595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61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7306AE-B8A7-45E3-83C8-A587C3F6D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64" y="172768"/>
            <a:ext cx="9163861" cy="6019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6DEC13-7E5E-426A-B514-8A91BC778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587" y="2988847"/>
            <a:ext cx="6082625" cy="353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33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A2CC-9207-43BC-A918-047AD42E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FCD06-1643-4E2D-8272-8602BD621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Gramma</a:t>
            </a:r>
          </a:p>
          <a:p>
            <a:r>
              <a:rPr lang="en-US" b="1" dirty="0">
                <a:solidFill>
                  <a:srgbClr val="7030A0"/>
                </a:solidFill>
              </a:rPr>
              <a:t>Concurrency</a:t>
            </a:r>
          </a:p>
          <a:p>
            <a:r>
              <a:rPr lang="en-US" dirty="0"/>
              <a:t>Libraries &amp; tools</a:t>
            </a:r>
          </a:p>
          <a:p>
            <a:r>
              <a:rPr lang="en-US" dirty="0"/>
              <a:t>Integrate/compare with other languages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436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86C813-0861-4E72-8C2F-7D235B184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656" y="0"/>
            <a:ext cx="880268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BF4B3C-DB2D-4663-B54F-41296A928D3C}"/>
              </a:ext>
            </a:extLst>
          </p:cNvPr>
          <p:cNvSpPr txBox="1"/>
          <p:nvPr/>
        </p:nvSpPr>
        <p:spPr>
          <a:xfrm>
            <a:off x="2840477" y="4066161"/>
            <a:ext cx="304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Default: Number of CPU cores</a:t>
            </a:r>
          </a:p>
        </p:txBody>
      </p:sp>
    </p:spTree>
    <p:extLst>
      <p:ext uri="{BB962C8B-B14F-4D97-AF65-F5344CB8AC3E}">
        <p14:creationId xmlns:p14="http://schemas.microsoft.com/office/powerpoint/2010/main" val="3179571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1B03BE-FE5A-4708-9379-7E9AB215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633412"/>
            <a:ext cx="89630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77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CC169B-7094-4926-BBDF-9556EA03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05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0C5F9C-DF6A-4C66-A899-94D067D25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43" y="0"/>
            <a:ext cx="9891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73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DF86CC-E88C-40CB-9D32-917EC4B1F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" y="0"/>
            <a:ext cx="12185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03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4D6B6D-6463-4001-BC5A-166A452C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53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B2842A-49F8-4F26-B0F9-17BA9FF0A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32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B9DBCC-F671-41D7-9ACA-B7325849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294" y="3550596"/>
            <a:ext cx="6872022" cy="31398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88EB28-F747-43BD-86DB-2F48F6D62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294" y="269386"/>
            <a:ext cx="6872022" cy="30777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F6DEB3-652C-46E0-BB14-32C4D093357D}"/>
              </a:ext>
            </a:extLst>
          </p:cNvPr>
          <p:cNvSpPr/>
          <p:nvPr/>
        </p:nvSpPr>
        <p:spPr>
          <a:xfrm>
            <a:off x="382621" y="1491047"/>
            <a:ext cx="41504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B3750"/>
                </a:solidFill>
                <a:latin typeface="-apple-system"/>
              </a:rPr>
              <a:t>1. Work sharing</a:t>
            </a:r>
          </a:p>
          <a:p>
            <a:pPr lvl="1"/>
            <a:r>
              <a:rPr lang="en-US" dirty="0">
                <a:solidFill>
                  <a:srgbClr val="2B3750"/>
                </a:solidFill>
                <a:latin typeface="-apple-system"/>
              </a:rPr>
              <a:t>After creation of new threads, a process attempts to migrate some of them to the other processors.</a:t>
            </a:r>
            <a:endParaRPr lang="en-US" b="0" i="0" dirty="0">
              <a:solidFill>
                <a:srgbClr val="2B3750"/>
              </a:solidFill>
              <a:effectLst/>
              <a:latin typeface="-apple-syste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427EFA-F5E3-45C9-8C1D-85A05A02C47F}"/>
              </a:ext>
            </a:extLst>
          </p:cNvPr>
          <p:cNvSpPr/>
          <p:nvPr/>
        </p:nvSpPr>
        <p:spPr>
          <a:xfrm>
            <a:off x="382621" y="3340455"/>
            <a:ext cx="41504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B3750"/>
                </a:solidFill>
                <a:latin typeface="-apple-system"/>
              </a:rPr>
              <a:t>2. Work stealing</a:t>
            </a:r>
          </a:p>
          <a:p>
            <a:pPr lvl="1"/>
            <a:r>
              <a:rPr lang="en-US" dirty="0">
                <a:solidFill>
                  <a:srgbClr val="2B3750"/>
                </a:solidFill>
                <a:latin typeface="-apple-system"/>
              </a:rPr>
              <a:t>An underutilized processor actively looks for other process's threads and steal some.</a:t>
            </a:r>
            <a:endParaRPr lang="en-US" b="0" i="0" dirty="0">
              <a:solidFill>
                <a:srgbClr val="2B3750"/>
              </a:solidFill>
              <a:effectLst/>
              <a:latin typeface="-apple-syste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39395-A058-4FDF-A583-443D27721A2F}"/>
              </a:ext>
            </a:extLst>
          </p:cNvPr>
          <p:cNvSpPr/>
          <p:nvPr/>
        </p:nvSpPr>
        <p:spPr>
          <a:xfrm>
            <a:off x="382621" y="5160686"/>
            <a:ext cx="41504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333333"/>
                </a:solidFill>
                <a:latin typeface="-apple-system"/>
              </a:rPr>
              <a:t>3. Spinning threads</a:t>
            </a:r>
          </a:p>
          <a:p>
            <a:pPr lvl="1"/>
            <a:r>
              <a:rPr lang="en-US" dirty="0">
                <a:solidFill>
                  <a:srgbClr val="2B3750"/>
                </a:solidFill>
                <a:latin typeface="-apple-system"/>
              </a:rPr>
              <a:t>The runtime prefers to burn some      CPU cycles rather than preemption of the thread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BE6DE0-33A8-4A9D-82D7-13105FA962A9}"/>
              </a:ext>
            </a:extLst>
          </p:cNvPr>
          <p:cNvSpPr/>
          <p:nvPr/>
        </p:nvSpPr>
        <p:spPr>
          <a:xfrm>
            <a:off x="123695" y="303071"/>
            <a:ext cx="4854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2B3750"/>
                </a:solidFill>
                <a:latin typeface="-apple-system"/>
              </a:rPr>
              <a:t>Work Stealing Scheduler</a:t>
            </a:r>
            <a:endParaRPr lang="en-US" sz="3600" b="1" i="0" dirty="0">
              <a:solidFill>
                <a:srgbClr val="2B375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16184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FC6DE-2813-489E-9593-05B4DF9E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34" y="0"/>
            <a:ext cx="8773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94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1B0D62-F7EC-4D6F-BFF8-3F20D4390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76250"/>
            <a:ext cx="79248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28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E7363B-F632-4AB4-915B-F256083D9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" y="5647"/>
            <a:ext cx="5787961" cy="6852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3B7CBE-920C-4E22-A8A2-D92D750E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145" y="0"/>
            <a:ext cx="6255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15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888E82-F353-4BED-B1DC-D47447D26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571500"/>
            <a:ext cx="80486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55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F69D24-AE57-4064-ACE9-919D8DE44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" y="81051"/>
            <a:ext cx="7994650" cy="1526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0EB7F-10B4-4C10-8433-3E0B83FBA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94" y="1937765"/>
            <a:ext cx="5976228" cy="4690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3C5D4-3467-4922-A776-92F4F1DD9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058" y="1392831"/>
            <a:ext cx="4629263" cy="2108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1400A-3381-48A2-ACCC-401D00A46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058" y="3444240"/>
            <a:ext cx="903687" cy="468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12CD08-E56E-48A5-8AD3-94A822711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7058" y="3983424"/>
            <a:ext cx="4409005" cy="28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7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05CEDE-8E62-4A47-95D9-5387170A6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" y="80743"/>
            <a:ext cx="7995920" cy="4095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33600A-A901-41BB-81C9-20EFDD2D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49" y="4377587"/>
            <a:ext cx="8329382" cy="2370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08FBE1-4FB0-485C-9D94-0492654A5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840" y="0"/>
            <a:ext cx="3566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44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03600-AEC3-47A0-9A2E-6D8E33617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149542"/>
            <a:ext cx="6610350" cy="5705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91D45A-DB21-4F05-A473-510A7BC10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0064"/>
            <a:ext cx="2638425" cy="3257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963531-B799-4244-AA3C-FBF985377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537" y="6136641"/>
            <a:ext cx="9748355" cy="407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0AF54F-3C3E-423E-8E41-27E3C2675FA6}"/>
              </a:ext>
            </a:extLst>
          </p:cNvPr>
          <p:cNvSpPr txBox="1"/>
          <p:nvPr/>
        </p:nvSpPr>
        <p:spPr>
          <a:xfrm rot="20726665">
            <a:off x="6499597" y="1897222"/>
            <a:ext cx="544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Don’t have to lock anything</a:t>
            </a:r>
          </a:p>
        </p:txBody>
      </p:sp>
    </p:spTree>
    <p:extLst>
      <p:ext uri="{BB962C8B-B14F-4D97-AF65-F5344CB8AC3E}">
        <p14:creationId xmlns:p14="http://schemas.microsoft.com/office/powerpoint/2010/main" val="2811353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A2CC-9207-43BC-A918-047AD42E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FCD06-1643-4E2D-8272-8602BD621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Gramma</a:t>
            </a:r>
          </a:p>
          <a:p>
            <a:r>
              <a:rPr lang="en-US" dirty="0"/>
              <a:t>Concurrency</a:t>
            </a:r>
          </a:p>
          <a:p>
            <a:r>
              <a:rPr lang="en-US" b="1" dirty="0">
                <a:solidFill>
                  <a:srgbClr val="7030A0"/>
                </a:solidFill>
              </a:rPr>
              <a:t>Libraries &amp; tools</a:t>
            </a:r>
          </a:p>
          <a:p>
            <a:r>
              <a:rPr lang="en-US" dirty="0"/>
              <a:t>Integrate/compare with other languages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73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29626D-8C40-4978-A183-03B47EF84755}"/>
              </a:ext>
            </a:extLst>
          </p:cNvPr>
          <p:cNvSpPr txBox="1"/>
          <p:nvPr/>
        </p:nvSpPr>
        <p:spPr>
          <a:xfrm>
            <a:off x="462190" y="375920"/>
            <a:ext cx="4072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Powerful Standard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FADA3-6244-4312-B843-E28B3CED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83" y="1224280"/>
            <a:ext cx="1362075" cy="426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288FE-B419-45AB-A6E3-003141C3B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405" y="1210945"/>
            <a:ext cx="1323975" cy="4743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4E5262-1F08-4A00-B542-738DC5680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127" y="1197610"/>
            <a:ext cx="1285875" cy="3571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54172-56FC-47F9-8400-1F029BC9D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360" y="1224280"/>
            <a:ext cx="1228725" cy="2314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99249-F791-48D3-BF32-04ADC39F0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3067" y="1252855"/>
            <a:ext cx="1343025" cy="3324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EA815C-4E17-4FCF-96A4-E51CF00E5D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3614" y="1263015"/>
            <a:ext cx="1476375" cy="3543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879BA-13EC-438A-9544-A5C238F6B8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3522" y="1252855"/>
            <a:ext cx="13620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98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7BC4D9-C0E5-47A9-BE75-51BC3D66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478" y="0"/>
            <a:ext cx="775252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CE933B-790C-4B64-B21F-70CF822A4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" y="122873"/>
            <a:ext cx="4311103" cy="2132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D516C5-DC73-49FA-B1E3-6739E8368A1C}"/>
              </a:ext>
            </a:extLst>
          </p:cNvPr>
          <p:cNvSpPr txBox="1"/>
          <p:nvPr/>
        </p:nvSpPr>
        <p:spPr>
          <a:xfrm rot="20619704">
            <a:off x="1591655" y="3745382"/>
            <a:ext cx="3816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7030A0"/>
                </a:solidFill>
              </a:rPr>
              <a:t>No Make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9E1E1-0574-4A25-9347-235739A50B7A}"/>
              </a:ext>
            </a:extLst>
          </p:cNvPr>
          <p:cNvSpPr txBox="1"/>
          <p:nvPr/>
        </p:nvSpPr>
        <p:spPr>
          <a:xfrm rot="20579532">
            <a:off x="183761" y="3167390"/>
            <a:ext cx="4801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Convention Over Configuration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911EDD-8011-4A1A-80B4-843C7EBD9A09}"/>
              </a:ext>
            </a:extLst>
          </p:cNvPr>
          <p:cNvSpPr txBox="1"/>
          <p:nvPr/>
        </p:nvSpPr>
        <p:spPr>
          <a:xfrm>
            <a:off x="60642" y="5287894"/>
            <a:ext cx="4426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multi-arch build </a:t>
            </a:r>
            <a:r>
              <a:rPr lang="en-US" sz="2000" dirty="0"/>
              <a:t>without pre-processors</a:t>
            </a:r>
            <a:r>
              <a:rPr lang="en-US" sz="2000" b="1" dirty="0"/>
              <a:t>:</a:t>
            </a:r>
          </a:p>
          <a:p>
            <a:r>
              <a:rPr lang="en-US" sz="2000" dirty="0" err="1"/>
              <a:t>xx_linux.go</a:t>
            </a:r>
            <a:endParaRPr lang="en-US" sz="2000" dirty="0"/>
          </a:p>
          <a:p>
            <a:r>
              <a:rPr lang="en-US" sz="2000" dirty="0" err="1"/>
              <a:t>xx_windows.go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8637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A1D01-C911-486C-949E-92B0AEDAE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22" y="682942"/>
            <a:ext cx="5476875" cy="5553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B9877D-852D-4D4B-A361-E1FF7E7CD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82" y="358458"/>
            <a:ext cx="5161598" cy="1186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C4B76-0135-4679-9EB5-84E98CD0D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534" y="3459479"/>
            <a:ext cx="5161598" cy="695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0FC02-9BF1-4BD2-B3D9-87C1BD79B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534" y="1945640"/>
            <a:ext cx="5195094" cy="9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AF9968-722E-47FB-9706-0955C77C13A6}"/>
              </a:ext>
            </a:extLst>
          </p:cNvPr>
          <p:cNvSpPr txBox="1"/>
          <p:nvPr/>
        </p:nvSpPr>
        <p:spPr>
          <a:xfrm>
            <a:off x="46581" y="-19537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1B48C-50F4-4F15-BA60-EA9A4F30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234" y="180403"/>
            <a:ext cx="4940942" cy="3178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D5AB2C-E299-4FFF-BFB4-783732417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783" y="3494746"/>
            <a:ext cx="4940942" cy="3263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1CD1C-9F55-4E4D-A633-6035F4893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916" y="4458321"/>
            <a:ext cx="3556130" cy="2331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C8A3C6-8DC3-4DC4-9662-30289D4C8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45" y="318362"/>
            <a:ext cx="5372801" cy="40311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6AC7C8-BBB2-498E-AA4F-ED0C1AC5B3A5}"/>
              </a:ext>
            </a:extLst>
          </p:cNvPr>
          <p:cNvSpPr txBox="1"/>
          <p:nvPr/>
        </p:nvSpPr>
        <p:spPr>
          <a:xfrm>
            <a:off x="1789888" y="-426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Goland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CE2649-E29D-4F6F-9357-17F203C54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45" y="4458321"/>
            <a:ext cx="1413643" cy="229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85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A2CC-9207-43BC-A918-047AD42E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FCD06-1643-4E2D-8272-8602BD621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Gramma</a:t>
            </a:r>
          </a:p>
          <a:p>
            <a:r>
              <a:rPr lang="en-US" dirty="0"/>
              <a:t>Concurrency</a:t>
            </a:r>
          </a:p>
          <a:p>
            <a:r>
              <a:rPr lang="en-US" dirty="0"/>
              <a:t>Libraries &amp; tools</a:t>
            </a:r>
          </a:p>
          <a:p>
            <a:r>
              <a:rPr lang="en-US" b="1" dirty="0">
                <a:solidFill>
                  <a:srgbClr val="7030A0"/>
                </a:solidFill>
              </a:rPr>
              <a:t>Integrate/compare with other languages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824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D1BD0D-F90D-4D79-87B8-901F1330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66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CA329B-FA64-4FDD-832B-23FA448A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12"/>
            <a:ext cx="12192000" cy="686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53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00368E-E828-4302-9A51-FEBAA4B3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"/>
            <a:ext cx="12192000" cy="685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72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747B00-F50B-49A3-A86D-3EFD815F4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444" y="0"/>
            <a:ext cx="92176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27B26-7871-4581-99FC-5A2A22232A3D}"/>
              </a:ext>
            </a:extLst>
          </p:cNvPr>
          <p:cNvSpPr txBox="1"/>
          <p:nvPr/>
        </p:nvSpPr>
        <p:spPr>
          <a:xfrm>
            <a:off x="5447487" y="1167320"/>
            <a:ext cx="1645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(like Java)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BEEBE-08A0-4E54-8109-E30A8ED8E38E}"/>
              </a:ext>
            </a:extLst>
          </p:cNvPr>
          <p:cNvSpPr txBox="1"/>
          <p:nvPr/>
        </p:nvSpPr>
        <p:spPr>
          <a:xfrm>
            <a:off x="5486398" y="1994171"/>
            <a:ext cx="2078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(like Python)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5123B8-DAE1-4BF7-BF5A-A2A72964F972}"/>
              </a:ext>
            </a:extLst>
          </p:cNvPr>
          <p:cNvSpPr txBox="1"/>
          <p:nvPr/>
        </p:nvSpPr>
        <p:spPr>
          <a:xfrm>
            <a:off x="4270443" y="5729592"/>
            <a:ext cx="1910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(like C/C++)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580951-274C-421D-AAAE-093D0860A66C}"/>
              </a:ext>
            </a:extLst>
          </p:cNvPr>
          <p:cNvSpPr txBox="1"/>
          <p:nvPr/>
        </p:nvSpPr>
        <p:spPr>
          <a:xfrm>
            <a:off x="5719865" y="5340486"/>
            <a:ext cx="2078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(like Python)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AB2C1-7915-4E3C-AD78-A230B1687498}"/>
              </a:ext>
            </a:extLst>
          </p:cNvPr>
          <p:cNvSpPr txBox="1"/>
          <p:nvPr/>
        </p:nvSpPr>
        <p:spPr>
          <a:xfrm>
            <a:off x="5447487" y="768487"/>
            <a:ext cx="1910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(like C/C++)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C05372-DAA1-48D4-91A5-971284688708}"/>
              </a:ext>
            </a:extLst>
          </p:cNvPr>
          <p:cNvSpPr/>
          <p:nvPr/>
        </p:nvSpPr>
        <p:spPr>
          <a:xfrm rot="20504418">
            <a:off x="7632740" y="733641"/>
            <a:ext cx="401924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High run performance </a:t>
            </a:r>
          </a:p>
          <a:p>
            <a:r>
              <a:rPr lang="en-US" altLang="zh-CN" sz="3200" b="1" dirty="0">
                <a:solidFill>
                  <a:srgbClr val="C00000"/>
                </a:solidFill>
              </a:rPr>
              <a:t>(like C/C++)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E2F608-0ABD-4F8E-ACFC-739BE059B924}"/>
              </a:ext>
            </a:extLst>
          </p:cNvPr>
          <p:cNvSpPr/>
          <p:nvPr/>
        </p:nvSpPr>
        <p:spPr>
          <a:xfrm rot="20504418">
            <a:off x="7736015" y="2154147"/>
            <a:ext cx="422987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High develop efficiency </a:t>
            </a:r>
          </a:p>
          <a:p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(like Python)</a:t>
            </a:r>
          </a:p>
        </p:txBody>
      </p:sp>
    </p:spTree>
    <p:extLst>
      <p:ext uri="{BB962C8B-B14F-4D97-AF65-F5344CB8AC3E}">
        <p14:creationId xmlns:p14="http://schemas.microsoft.com/office/powerpoint/2010/main" val="3685267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FC56B2-E8FF-40BF-95E9-0E74C5270BC5}"/>
              </a:ext>
            </a:extLst>
          </p:cNvPr>
          <p:cNvSpPr txBox="1"/>
          <p:nvPr/>
        </p:nvSpPr>
        <p:spPr>
          <a:xfrm>
            <a:off x="3192186" y="183961"/>
            <a:ext cx="514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Go VS C/C++, Java, Python,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1938F1-CC15-4D7D-B939-45E90819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19" y="886787"/>
            <a:ext cx="9764395" cy="578263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BA1492-3888-4F45-AB05-AA89C885A503}"/>
              </a:ext>
            </a:extLst>
          </p:cNvPr>
          <p:cNvCxnSpPr/>
          <p:nvPr/>
        </p:nvCxnSpPr>
        <p:spPr>
          <a:xfrm>
            <a:off x="4114800" y="1031132"/>
            <a:ext cx="0" cy="4717915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6D408C-5BDC-4E91-A466-D26F59F72197}"/>
              </a:ext>
            </a:extLst>
          </p:cNvPr>
          <p:cNvCxnSpPr/>
          <p:nvPr/>
        </p:nvCxnSpPr>
        <p:spPr>
          <a:xfrm>
            <a:off x="6877455" y="1050588"/>
            <a:ext cx="0" cy="4717915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351213-87F2-430C-875C-B439A8661CFC}"/>
              </a:ext>
            </a:extLst>
          </p:cNvPr>
          <p:cNvCxnSpPr/>
          <p:nvPr/>
        </p:nvCxnSpPr>
        <p:spPr>
          <a:xfrm>
            <a:off x="1789889" y="2636196"/>
            <a:ext cx="7889132" cy="77822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CE67DD-5D98-433D-B8C4-331AEA9DF75E}"/>
              </a:ext>
            </a:extLst>
          </p:cNvPr>
          <p:cNvCxnSpPr/>
          <p:nvPr/>
        </p:nvCxnSpPr>
        <p:spPr>
          <a:xfrm>
            <a:off x="1809942" y="4477708"/>
            <a:ext cx="7889132" cy="77822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2630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6AE7AE-FB3E-44B8-8EDC-2DEA51893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9" y="81280"/>
            <a:ext cx="5864521" cy="3984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B74BDF-B5EF-4AAE-B551-4AC3662E4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960" y="81280"/>
            <a:ext cx="5093652" cy="40854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0533DC-E7DA-4895-9EBB-EA756670514F}"/>
              </a:ext>
            </a:extLst>
          </p:cNvPr>
          <p:cNvSpPr/>
          <p:nvPr/>
        </p:nvSpPr>
        <p:spPr>
          <a:xfrm>
            <a:off x="2164080" y="4114800"/>
            <a:ext cx="4572000" cy="264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FF00"/>
                </a:solidFill>
              </a:rPr>
              <a:t>Go missing parts (by intention…)</a:t>
            </a:r>
          </a:p>
          <a:p>
            <a:r>
              <a:rPr lang="en-US" sz="2400" dirty="0"/>
              <a:t>No inheritance</a:t>
            </a:r>
          </a:p>
          <a:p>
            <a:r>
              <a:rPr lang="en-US" sz="2400" dirty="0"/>
              <a:t>No constructors</a:t>
            </a:r>
          </a:p>
          <a:p>
            <a:r>
              <a:rPr lang="en-US" sz="2400" dirty="0"/>
              <a:t>No classes</a:t>
            </a:r>
          </a:p>
          <a:p>
            <a:r>
              <a:rPr lang="en-US" sz="2400" dirty="0"/>
              <a:t>No implements</a:t>
            </a:r>
          </a:p>
          <a:p>
            <a:r>
              <a:rPr lang="en-US" sz="2400" dirty="0"/>
              <a:t>No final</a:t>
            </a:r>
          </a:p>
          <a:p>
            <a:r>
              <a:rPr lang="en-US" sz="2400" dirty="0"/>
              <a:t>No exceptions</a:t>
            </a:r>
          </a:p>
        </p:txBody>
      </p:sp>
    </p:spTree>
    <p:extLst>
      <p:ext uri="{BB962C8B-B14F-4D97-AF65-F5344CB8AC3E}">
        <p14:creationId xmlns:p14="http://schemas.microsoft.com/office/powerpoint/2010/main" val="2901670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148001"/>
            <a:ext cx="2515096" cy="2515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97472" y="1124745"/>
            <a:ext cx="98890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92" indent="-304792">
              <a:buAutoNum type="arabicPeriod"/>
            </a:pPr>
            <a:r>
              <a:rPr lang="en-US" altLang="zh-CN" sz="2400" dirty="0"/>
              <a:t>High running performance (like C/C++)</a:t>
            </a:r>
          </a:p>
          <a:p>
            <a:pPr marL="304792" indent="-304792">
              <a:buAutoNum type="arabicPeriod"/>
            </a:pPr>
            <a:r>
              <a:rPr lang="en-US" altLang="zh-CN" sz="2400" dirty="0"/>
              <a:t>Safe memory management and garbage collection (like Java)</a:t>
            </a:r>
          </a:p>
          <a:p>
            <a:pPr marL="304792" indent="-304792">
              <a:buAutoNum type="arabicPeriod"/>
            </a:pPr>
            <a:r>
              <a:rPr lang="en-US" altLang="zh-CN" sz="2400" dirty="0"/>
              <a:t>Fast develop and write less code (like Python)</a:t>
            </a:r>
          </a:p>
          <a:p>
            <a:pPr marL="304792" indent="-304792">
              <a:buAutoNum type="arabicPeriod"/>
            </a:pPr>
            <a:r>
              <a:rPr lang="en-US" altLang="zh-CN" sz="2400" dirty="0"/>
              <a:t>Strongest Parallel Support (Go-routine: easy to support 10000+ parallel)</a:t>
            </a:r>
          </a:p>
          <a:p>
            <a:pPr marL="304792" indent="-304792">
              <a:buAutoNum type="arabicPeriod"/>
            </a:pPr>
            <a:r>
              <a:rPr lang="en-US" altLang="zh-CN" sz="2400" dirty="0"/>
              <a:t>Advanced Parallel communication model (Go channel)</a:t>
            </a:r>
          </a:p>
          <a:p>
            <a:pPr marL="304792" indent="-304792">
              <a:buAutoNum type="arabicPeriod"/>
            </a:pPr>
            <a:r>
              <a:rPr lang="en-US" altLang="zh-CN" sz="2400" dirty="0"/>
              <a:t>Easy to maintain (type safe, great IDE support)</a:t>
            </a:r>
          </a:p>
          <a:p>
            <a:pPr marL="304792" indent="-304792">
              <a:buAutoNum type="arabicPeriod"/>
            </a:pPr>
            <a:r>
              <a:rPr lang="en-US" altLang="zh-CN" sz="2400" dirty="0"/>
              <a:t>Easy and very fast build, test and deploy (no make file, only one command to build: go build or go install, no .so need, build fast)</a:t>
            </a:r>
          </a:p>
          <a:p>
            <a:pPr marL="304792" indent="-304792">
              <a:buAutoNum type="arabicPeriod"/>
            </a:pPr>
            <a:r>
              <a:rPr lang="en-US" altLang="zh-CN" sz="2400" dirty="0"/>
              <a:t>Orient Interface Program (duck type)</a:t>
            </a:r>
          </a:p>
          <a:p>
            <a:pPr marL="304792" indent="-304792">
              <a:buAutoNum type="arabicPeriod"/>
            </a:pPr>
            <a:r>
              <a:rPr lang="en-US" altLang="zh-CN" sz="2400" dirty="0"/>
              <a:t>Easy to learn (less grammar, very similar to C and Python)</a:t>
            </a:r>
          </a:p>
          <a:p>
            <a:pPr marL="304792" indent="-304792">
              <a:buAutoNum type="arabicPeriod"/>
            </a:pPr>
            <a:r>
              <a:rPr lang="en-US" altLang="zh-CN" sz="2400" dirty="0"/>
              <a:t> Powerful 3</a:t>
            </a:r>
            <a:r>
              <a:rPr lang="en-US" altLang="zh-CN" sz="2400" baseline="30000" dirty="0"/>
              <a:t>rd</a:t>
            </a:r>
            <a:r>
              <a:rPr lang="en-US" altLang="zh-CN" sz="2400" dirty="0"/>
              <a:t> party libraries and community, and Google Inc.</a:t>
            </a:r>
          </a:p>
          <a:p>
            <a:pPr marL="304792" indent="-304792">
              <a:buAutoNum type="arabicPeriod"/>
            </a:pPr>
            <a:r>
              <a:rPr lang="en-US" altLang="zh-CN" sz="2400" dirty="0"/>
              <a:t> Success products: Docker, Kubernetes…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407701" y="368182"/>
            <a:ext cx="1880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Summary: Go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569301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6A3E-C369-4735-B0EA-F9448F4E4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105"/>
          </a:xfrm>
        </p:spPr>
        <p:txBody>
          <a:bodyPr/>
          <a:lstStyle/>
          <a:p>
            <a:r>
              <a:rPr lang="en-US" dirty="0"/>
              <a:t>Learning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15590-9875-49C2-8A01-9E0B6819C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249"/>
            <a:ext cx="10515600" cy="470163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https://golang.org/</a:t>
            </a:r>
            <a:endParaRPr lang="en-US" dirty="0"/>
          </a:p>
          <a:p>
            <a:r>
              <a:rPr lang="en-US" dirty="0">
                <a:hlinkClick r:id="rId3"/>
              </a:rPr>
              <a:t>https://golang.org/doc/</a:t>
            </a:r>
            <a:endParaRPr lang="en-US" dirty="0"/>
          </a:p>
          <a:p>
            <a:r>
              <a:rPr lang="en-US" dirty="0">
                <a:hlinkClick r:id="rId4"/>
              </a:rPr>
              <a:t>An Introduction to Programming in Go</a:t>
            </a:r>
            <a:endParaRPr lang="en-US" dirty="0"/>
          </a:p>
          <a:p>
            <a:r>
              <a:rPr lang="en-US" dirty="0">
                <a:hlinkClick r:id="rId5"/>
              </a:rPr>
              <a:t>Introducing Go</a:t>
            </a:r>
            <a:endParaRPr lang="en-US" dirty="0"/>
          </a:p>
          <a:p>
            <a:r>
              <a:rPr lang="en-US" dirty="0">
                <a:hlinkClick r:id="rId6"/>
              </a:rPr>
              <a:t>Go Web Programming</a:t>
            </a:r>
            <a:endParaRPr lang="en-US" dirty="0"/>
          </a:p>
          <a:p>
            <a:r>
              <a:rPr lang="en-US" dirty="0">
                <a:hlinkClick r:id="rId7"/>
              </a:rPr>
              <a:t>Programming in Go</a:t>
            </a:r>
            <a:endParaRPr lang="en-US" dirty="0"/>
          </a:p>
          <a:p>
            <a:r>
              <a:rPr lang="en-US" dirty="0">
                <a:hlinkClick r:id="rId8"/>
              </a:rPr>
              <a:t>Go in Action</a:t>
            </a:r>
            <a:endParaRPr lang="en-US" dirty="0"/>
          </a:p>
          <a:p>
            <a:r>
              <a:rPr lang="en-US" dirty="0">
                <a:hlinkClick r:id="rId9"/>
              </a:rPr>
              <a:t>Go</a:t>
            </a:r>
            <a:r>
              <a:rPr lang="zh-CN" altLang="en-US" dirty="0">
                <a:hlinkClick r:id="rId9"/>
              </a:rPr>
              <a:t>语言编程</a:t>
            </a:r>
            <a:endParaRPr lang="en-US" altLang="zh-CN" dirty="0"/>
          </a:p>
          <a:p>
            <a:r>
              <a:rPr lang="en-US" altLang="zh-CN" dirty="0">
                <a:hlinkClick r:id="rId10"/>
              </a:rPr>
              <a:t>Go</a:t>
            </a:r>
            <a:r>
              <a:rPr lang="zh-CN" altLang="en-US" dirty="0">
                <a:hlinkClick r:id="rId10"/>
              </a:rPr>
              <a:t>语言学习笔记</a:t>
            </a:r>
            <a:endParaRPr lang="zh-CN" altLang="en-US" dirty="0"/>
          </a:p>
          <a:p>
            <a:endParaRPr lang="zh-CN" alt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784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056DA9-BE2D-46DB-A2CB-487F031F9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12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7DE898-F6B3-4B53-98D0-7E1EA9897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76" y="0"/>
            <a:ext cx="1067104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52B305-4A30-4769-9097-F5A4940863F8}"/>
              </a:ext>
            </a:extLst>
          </p:cNvPr>
          <p:cNvSpPr txBox="1"/>
          <p:nvPr/>
        </p:nvSpPr>
        <p:spPr>
          <a:xfrm rot="20694897">
            <a:off x="4767721" y="3345918"/>
            <a:ext cx="66053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FFFF00"/>
                </a:solidFill>
              </a:rPr>
              <a:t>Keep it Simple!</a:t>
            </a:r>
          </a:p>
        </p:txBody>
      </p:sp>
    </p:spTree>
    <p:extLst>
      <p:ext uri="{BB962C8B-B14F-4D97-AF65-F5344CB8AC3E}">
        <p14:creationId xmlns:p14="http://schemas.microsoft.com/office/powerpoint/2010/main" val="2187559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A4B6E7-E593-4563-AAE6-915DFC369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783" y="2145347"/>
            <a:ext cx="5610591" cy="3950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F2712F-CAB0-4211-8195-A5257F7C96FB}"/>
              </a:ext>
            </a:extLst>
          </p:cNvPr>
          <p:cNvSpPr/>
          <p:nvPr/>
        </p:nvSpPr>
        <p:spPr>
          <a:xfrm>
            <a:off x="764474" y="328081"/>
            <a:ext cx="32846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Quickly Compiled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2CDBE-3629-40C8-A33C-2C5153FFD5C4}"/>
              </a:ext>
            </a:extLst>
          </p:cNvPr>
          <p:cNvSpPr txBox="1"/>
          <p:nvPr/>
        </p:nvSpPr>
        <p:spPr>
          <a:xfrm>
            <a:off x="1066800" y="1200576"/>
            <a:ext cx="806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 Go application is much faster than C/C++/Java/Scala, take only 1-5 seconds.</a:t>
            </a:r>
          </a:p>
        </p:txBody>
      </p:sp>
    </p:spTree>
    <p:extLst>
      <p:ext uri="{BB962C8B-B14F-4D97-AF65-F5344CB8AC3E}">
        <p14:creationId xmlns:p14="http://schemas.microsoft.com/office/powerpoint/2010/main" val="209064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A2CC-9207-43BC-A918-047AD42E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FCD06-1643-4E2D-8272-8602BD621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b="1" dirty="0">
                <a:solidFill>
                  <a:srgbClr val="7030A0"/>
                </a:solidFill>
              </a:rPr>
              <a:t>Gramma</a:t>
            </a:r>
          </a:p>
          <a:p>
            <a:r>
              <a:rPr lang="en-US" dirty="0"/>
              <a:t>Concurrency</a:t>
            </a:r>
          </a:p>
          <a:p>
            <a:r>
              <a:rPr lang="en-US" dirty="0"/>
              <a:t>Libraries &amp; tools</a:t>
            </a:r>
          </a:p>
          <a:p>
            <a:r>
              <a:rPr lang="en-US" dirty="0"/>
              <a:t>Integrate/compare with other languages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66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14637-5DEF-4B4B-AB5A-33CC8988E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59" y="0"/>
            <a:ext cx="8538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06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E6E6E6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E6E6E6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2380</TotalTime>
  <Words>521</Words>
  <Application>Microsoft Office PowerPoint</Application>
  <PresentationFormat>Widescreen</PresentationFormat>
  <Paragraphs>111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-apple-system</vt:lpstr>
      <vt:lpstr>HelveticaNeue</vt:lpstr>
      <vt:lpstr>等线</vt:lpstr>
      <vt:lpstr>Arial</vt:lpstr>
      <vt:lpstr>Calibri</vt:lpstr>
      <vt:lpstr>Calibri Light</vt:lpstr>
      <vt:lpstr>Office Theme</vt:lpstr>
      <vt:lpstr>Go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materials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</dc:title>
  <dc:creator>Wen-Zhe Liu</dc:creator>
  <cp:lastModifiedBy>Wen-Zhe Liu</cp:lastModifiedBy>
  <cp:revision>69</cp:revision>
  <dcterms:created xsi:type="dcterms:W3CDTF">2018-07-30T02:12:35Z</dcterms:created>
  <dcterms:modified xsi:type="dcterms:W3CDTF">2018-08-02T03:03:58Z</dcterms:modified>
</cp:coreProperties>
</file>